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43891200" cy="219456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7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7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7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7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7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E78"/>
    <a:srgbClr val="FF0000"/>
    <a:srgbClr val="001E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>
      <p:cViewPr>
        <p:scale>
          <a:sx n="60" d="100"/>
          <a:sy n="60" d="100"/>
        </p:scale>
        <p:origin x="6336" y="660"/>
      </p:cViewPr>
      <p:guideLst>
        <p:guide orient="horz" pos="6912"/>
        <p:guide pos="1382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Kevin%20Thompson\Documents\average%20price%20propionic%20acid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Kevin%20Thompson\Desktop\Senior%20Econ%2004-17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dirty="0"/>
              <a:t>Average</a:t>
            </a:r>
            <a:r>
              <a:rPr lang="en-US" baseline="0" dirty="0"/>
              <a:t> Price of Propionic Acid</a:t>
            </a:r>
            <a:endParaRPr lang="en-US" dirty="0"/>
          </a:p>
        </c:rich>
      </c:tx>
      <c:layout/>
    </c:title>
    <c:plotArea>
      <c:layout>
        <c:manualLayout>
          <c:layoutTarget val="inner"/>
          <c:xMode val="edge"/>
          <c:yMode val="edge"/>
          <c:x val="0.11824106828852476"/>
          <c:y val="6.5423601299423914E-2"/>
          <c:w val="0.8144973769228927"/>
          <c:h val="0.8051164578129627"/>
        </c:manualLayout>
      </c:layout>
      <c:scatterChart>
        <c:scatterStyle val="smoothMarker"/>
        <c:ser>
          <c:idx val="0"/>
          <c:order val="0"/>
          <c:spPr>
            <a:ln w="139700">
              <a:solidFill>
                <a:srgbClr val="0070C0"/>
              </a:solidFill>
            </a:ln>
          </c:spPr>
          <c:marker>
            <c:symbol val="none"/>
          </c:marker>
          <c:xVal>
            <c:numRef>
              <c:f>'[average price propionic acid.xlsx]Sheet1'!$B$3:$B$9</c:f>
              <c:numCache>
                <c:formatCode>General</c:formatCode>
                <c:ptCount val="7"/>
                <c:pt idx="0">
                  <c:v>2000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2008</c:v>
                </c:pt>
                <c:pt idx="6">
                  <c:v>2010</c:v>
                </c:pt>
              </c:numCache>
            </c:numRef>
          </c:xVal>
          <c:yVal>
            <c:numRef>
              <c:f>'[average price propionic acid.xlsx]Sheet1'!$C$3:$C$9</c:f>
              <c:numCache>
                <c:formatCode>General</c:formatCode>
                <c:ptCount val="7"/>
                <c:pt idx="0">
                  <c:v>46</c:v>
                </c:pt>
                <c:pt idx="1">
                  <c:v>46</c:v>
                </c:pt>
                <c:pt idx="2">
                  <c:v>48</c:v>
                </c:pt>
                <c:pt idx="3">
                  <c:v>52</c:v>
                </c:pt>
                <c:pt idx="4">
                  <c:v>63</c:v>
                </c:pt>
                <c:pt idx="5">
                  <c:v>85</c:v>
                </c:pt>
                <c:pt idx="6">
                  <c:v>92</c:v>
                </c:pt>
              </c:numCache>
            </c:numRef>
          </c:yVal>
          <c:smooth val="1"/>
        </c:ser>
        <c:axId val="72884608"/>
        <c:axId val="72886528"/>
      </c:scatterChart>
      <c:valAx>
        <c:axId val="72884608"/>
        <c:scaling>
          <c:orientation val="minMax"/>
          <c:max val="2010"/>
          <c:min val="200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Year</a:t>
                </a:r>
              </a:p>
            </c:rich>
          </c:tx>
          <c:layout/>
        </c:title>
        <c:numFmt formatCode="General" sourceLinked="1"/>
        <c:tickLblPos val="nextTo"/>
        <c:crossAx val="72886528"/>
        <c:crosses val="autoZero"/>
        <c:crossBetween val="midCat"/>
      </c:valAx>
      <c:valAx>
        <c:axId val="72886528"/>
        <c:scaling>
          <c:orientation val="minMax"/>
          <c:min val="40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Price Per Pound</a:t>
                </a:r>
              </a:p>
            </c:rich>
          </c:tx>
          <c:layout/>
        </c:title>
        <c:numFmt formatCode="General" sourceLinked="1"/>
        <c:tickLblPos val="nextTo"/>
        <c:crossAx val="72884608"/>
        <c:crosses val="autoZero"/>
        <c:crossBetween val="midCat"/>
      </c:valAx>
    </c:plotArea>
    <c:legend>
      <c:legendPos val="r"/>
      <c:layout/>
    </c:legend>
    <c:plotVisOnly val="1"/>
  </c:chart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Syngas Price Sensitivity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9.5456401283173065E-2"/>
          <c:y val="0.14598290598290622"/>
          <c:w val="0.78808035607570914"/>
          <c:h val="0.68301420014805869"/>
        </c:manualLayout>
      </c:layout>
      <c:scatterChart>
        <c:scatterStyle val="smoothMarker"/>
        <c:ser>
          <c:idx val="0"/>
          <c:order val="0"/>
          <c:spPr>
            <a:ln w="101600">
              <a:solidFill>
                <a:schemeClr val="accent2"/>
              </a:solidFill>
            </a:ln>
          </c:spPr>
          <c:marker>
            <c:symbol val="none"/>
          </c:marker>
          <c:xVal>
            <c:numRef>
              <c:f>Sheet1!$E$61:$E$70</c:f>
              <c:numCache>
                <c:formatCode>0%</c:formatCode>
                <c:ptCount val="10"/>
                <c:pt idx="0">
                  <c:v>0.31119345080244581</c:v>
                </c:pt>
                <c:pt idx="1">
                  <c:v>0.30195017910710026</c:v>
                </c:pt>
                <c:pt idx="2">
                  <c:v>0.29270992383027633</c:v>
                </c:pt>
                <c:pt idx="3">
                  <c:v>0.28347211038882486</c:v>
                </c:pt>
                <c:pt idx="4">
                  <c:v>0.27423598995988013</c:v>
                </c:pt>
                <c:pt idx="5">
                  <c:v>0.26500059934257691</c:v>
                </c:pt>
                <c:pt idx="6">
                  <c:v>0.25576471235575488</c:v>
                </c:pt>
                <c:pt idx="7">
                  <c:v>0.24652678105128675</c:v>
                </c:pt>
                <c:pt idx="8">
                  <c:v>0.23728486465588888</c:v>
                </c:pt>
                <c:pt idx="9">
                  <c:v>0.22803654369030546</c:v>
                </c:pt>
              </c:numCache>
            </c:numRef>
          </c:xVal>
          <c:yVal>
            <c:numRef>
              <c:f>Sheet1!$F$61:$F$70</c:f>
              <c:numCache>
                <c:formatCode>0.00E+00</c:formatCode>
                <c:ptCount val="10"/>
                <c:pt idx="0">
                  <c:v>1000000</c:v>
                </c:pt>
                <c:pt idx="1">
                  <c:v>2000000</c:v>
                </c:pt>
                <c:pt idx="2">
                  <c:v>3000000</c:v>
                </c:pt>
                <c:pt idx="3">
                  <c:v>4000000</c:v>
                </c:pt>
                <c:pt idx="4">
                  <c:v>5000000</c:v>
                </c:pt>
                <c:pt idx="5">
                  <c:v>6000000</c:v>
                </c:pt>
                <c:pt idx="6">
                  <c:v>7000000</c:v>
                </c:pt>
                <c:pt idx="7">
                  <c:v>8000000</c:v>
                </c:pt>
                <c:pt idx="8">
                  <c:v>9000000</c:v>
                </c:pt>
                <c:pt idx="9">
                  <c:v>10000000</c:v>
                </c:pt>
              </c:numCache>
            </c:numRef>
          </c:yVal>
          <c:smooth val="1"/>
        </c:ser>
        <c:axId val="72923392"/>
        <c:axId val="73015680"/>
      </c:scatterChart>
      <c:valAx>
        <c:axId val="72923392"/>
        <c:scaling>
          <c:orientation val="minMax"/>
          <c:max val="0.35000000000000031"/>
          <c:min val="0.2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IRR</a:t>
                </a:r>
              </a:p>
            </c:rich>
          </c:tx>
          <c:layout/>
        </c:title>
        <c:numFmt formatCode="0%" sourceLinked="1"/>
        <c:majorTickMark val="none"/>
        <c:tickLblPos val="nextTo"/>
        <c:crossAx val="73015680"/>
        <c:crosses val="autoZero"/>
        <c:crossBetween val="midCat"/>
      </c:valAx>
      <c:valAx>
        <c:axId val="73015680"/>
        <c:scaling>
          <c:orientation val="minMax"/>
        </c:scaling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err="1"/>
                  <a:t>Syngas</a:t>
                </a:r>
                <a:r>
                  <a:rPr lang="en-US" baseline="0" dirty="0"/>
                  <a:t> Cost </a:t>
                </a:r>
                <a:r>
                  <a:rPr lang="en-US" baseline="0" dirty="0" smtClean="0"/>
                  <a:t>($/year)</a:t>
                </a:r>
                <a:endParaRPr lang="en-US" dirty="0"/>
              </a:p>
            </c:rich>
          </c:tx>
          <c:layout/>
        </c:title>
        <c:numFmt formatCode="0.00E+00" sourceLinked="1"/>
        <c:majorTickMark val="none"/>
        <c:tickLblPos val="nextTo"/>
        <c:crossAx val="72923392"/>
        <c:crosses val="autoZero"/>
        <c:crossBetween val="midCat"/>
      </c:valAx>
      <c:spPr>
        <a:noFill/>
        <a:ln w="25400">
          <a:noFill/>
        </a:ln>
      </c:spPr>
    </c:plotArea>
    <c:legend>
      <c:legendPos val="r"/>
      <c:layout/>
    </c:legend>
    <c:plotVisOnly val="1"/>
  </c:chart>
  <c:spPr>
    <a:solidFill>
      <a:schemeClr val="bg1"/>
    </a:solidFill>
  </c:spPr>
  <c:externalData r:id="rId1"/>
  <c:userShapes r:id="rId2"/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1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0" y="189186"/>
          <a:ext cx="9995336" cy="3953861"/>
        </a:xfrm>
        <a:prstGeom xmlns:a="http://schemas.openxmlformats.org/drawingml/2006/main" prst="rect">
          <a:avLst/>
        </a:prstGeom>
      </cdr:spPr>
    </cdr:pic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2475" y="6816725"/>
            <a:ext cx="37306250" cy="47053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363" y="12436475"/>
            <a:ext cx="30724475" cy="56070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72D468-C8B0-4575-B923-74F6515AF1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1EC337-4FDF-4D90-AE1F-4674814315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821438" y="877888"/>
            <a:ext cx="9875837" cy="187261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3925" y="877888"/>
            <a:ext cx="29475113" cy="187261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464D9B-C89C-4C14-99DF-B6C694C95E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F2C6B-8870-4060-93A9-04E7D23DA1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0" y="14101763"/>
            <a:ext cx="37307838" cy="43592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0" y="9301163"/>
            <a:ext cx="37307838" cy="4800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9B0184-1619-4743-8969-E60760A71E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93925" y="5119688"/>
            <a:ext cx="19675475" cy="14484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021800" y="5119688"/>
            <a:ext cx="19675475" cy="14484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6D468F-AB2E-46B1-ACE6-4BDEFA8F51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3925" y="879475"/>
            <a:ext cx="39503350" cy="3657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3925" y="4911725"/>
            <a:ext cx="19392900" cy="20478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3925" y="6959600"/>
            <a:ext cx="19392900" cy="12644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438" y="4911725"/>
            <a:ext cx="19400837" cy="20478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438" y="6959600"/>
            <a:ext cx="19400837" cy="12644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ED32FF-8823-40D8-91D2-0367CA26BE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784683-1275-4CBC-BE20-8254E78AE0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F166CC-5F46-4219-9AD1-F854412FD9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3925" y="873125"/>
            <a:ext cx="14439900" cy="37195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875" y="873125"/>
            <a:ext cx="24536400" cy="187309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3925" y="4592638"/>
            <a:ext cx="14439900" cy="150114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7D8703-F405-42B8-84CF-C7AC4410E4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663" y="15362238"/>
            <a:ext cx="26335037" cy="18129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663" y="1960563"/>
            <a:ext cx="26335037" cy="13168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663" y="17175163"/>
            <a:ext cx="26335037" cy="25765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D85353-481A-4F54-AA2F-CC8615733C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93925" y="877888"/>
            <a:ext cx="3950335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76206" tIns="188103" rIns="376206" bIns="18810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93925" y="5119688"/>
            <a:ext cx="39503350" cy="144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76206" tIns="188103" rIns="376206" bIns="18810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193925" y="19985038"/>
            <a:ext cx="1024255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76206" tIns="188103" rIns="376206" bIns="188103" numCol="1" anchor="t" anchorCtr="0" compatLnSpc="1">
            <a:prstTxWarp prst="textNoShape">
              <a:avLst/>
            </a:prstTxWarp>
          </a:bodyPr>
          <a:lstStyle>
            <a:lvl1pPr>
              <a:defRPr sz="58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995525" y="19985038"/>
            <a:ext cx="1390015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76206" tIns="188103" rIns="376206" bIns="188103" numCol="1" anchor="t" anchorCtr="0" compatLnSpc="1">
            <a:prstTxWarp prst="textNoShape">
              <a:avLst/>
            </a:prstTxWarp>
          </a:bodyPr>
          <a:lstStyle>
            <a:lvl1pPr algn="ctr">
              <a:defRPr sz="58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1454725" y="19985038"/>
            <a:ext cx="1024255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76206" tIns="188103" rIns="376206" bIns="188103" numCol="1" anchor="t" anchorCtr="0" compatLnSpc="1">
            <a:prstTxWarp prst="textNoShape">
              <a:avLst/>
            </a:prstTxWarp>
          </a:bodyPr>
          <a:lstStyle>
            <a:lvl1pPr algn="r">
              <a:defRPr sz="5800" smtClean="0"/>
            </a:lvl1pPr>
          </a:lstStyle>
          <a:p>
            <a:pPr>
              <a:defRPr/>
            </a:pPr>
            <a:fld id="{7D1744FC-00FE-4280-9D08-59D9540ABF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762375" rtl="0" eaLnBrk="0" fontAlgn="base" hangingPunct="0">
        <a:spcBef>
          <a:spcPct val="0"/>
        </a:spcBef>
        <a:spcAft>
          <a:spcPct val="0"/>
        </a:spcAft>
        <a:defRPr sz="18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762375" rtl="0" eaLnBrk="0" fontAlgn="base" hangingPunct="0">
        <a:spcBef>
          <a:spcPct val="0"/>
        </a:spcBef>
        <a:spcAft>
          <a:spcPct val="0"/>
        </a:spcAft>
        <a:defRPr sz="18100">
          <a:solidFill>
            <a:schemeClr val="tx2"/>
          </a:solidFill>
          <a:latin typeface="Arial" charset="0"/>
        </a:defRPr>
      </a:lvl2pPr>
      <a:lvl3pPr algn="ctr" defTabSz="3762375" rtl="0" eaLnBrk="0" fontAlgn="base" hangingPunct="0">
        <a:spcBef>
          <a:spcPct val="0"/>
        </a:spcBef>
        <a:spcAft>
          <a:spcPct val="0"/>
        </a:spcAft>
        <a:defRPr sz="18100">
          <a:solidFill>
            <a:schemeClr val="tx2"/>
          </a:solidFill>
          <a:latin typeface="Arial" charset="0"/>
        </a:defRPr>
      </a:lvl3pPr>
      <a:lvl4pPr algn="ctr" defTabSz="3762375" rtl="0" eaLnBrk="0" fontAlgn="base" hangingPunct="0">
        <a:spcBef>
          <a:spcPct val="0"/>
        </a:spcBef>
        <a:spcAft>
          <a:spcPct val="0"/>
        </a:spcAft>
        <a:defRPr sz="18100">
          <a:solidFill>
            <a:schemeClr val="tx2"/>
          </a:solidFill>
          <a:latin typeface="Arial" charset="0"/>
        </a:defRPr>
      </a:lvl4pPr>
      <a:lvl5pPr algn="ctr" defTabSz="3762375" rtl="0" eaLnBrk="0" fontAlgn="base" hangingPunct="0">
        <a:spcBef>
          <a:spcPct val="0"/>
        </a:spcBef>
        <a:spcAft>
          <a:spcPct val="0"/>
        </a:spcAft>
        <a:defRPr sz="18100">
          <a:solidFill>
            <a:schemeClr val="tx2"/>
          </a:solidFill>
          <a:latin typeface="Arial" charset="0"/>
        </a:defRPr>
      </a:lvl5pPr>
      <a:lvl6pPr marL="457200" algn="ctr" defTabSz="3762375" rtl="0" fontAlgn="base">
        <a:spcBef>
          <a:spcPct val="0"/>
        </a:spcBef>
        <a:spcAft>
          <a:spcPct val="0"/>
        </a:spcAft>
        <a:defRPr sz="18100">
          <a:solidFill>
            <a:schemeClr val="tx2"/>
          </a:solidFill>
          <a:latin typeface="Arial" charset="0"/>
        </a:defRPr>
      </a:lvl6pPr>
      <a:lvl7pPr marL="914400" algn="ctr" defTabSz="3762375" rtl="0" fontAlgn="base">
        <a:spcBef>
          <a:spcPct val="0"/>
        </a:spcBef>
        <a:spcAft>
          <a:spcPct val="0"/>
        </a:spcAft>
        <a:defRPr sz="18100">
          <a:solidFill>
            <a:schemeClr val="tx2"/>
          </a:solidFill>
          <a:latin typeface="Arial" charset="0"/>
        </a:defRPr>
      </a:lvl7pPr>
      <a:lvl8pPr marL="1371600" algn="ctr" defTabSz="3762375" rtl="0" fontAlgn="base">
        <a:spcBef>
          <a:spcPct val="0"/>
        </a:spcBef>
        <a:spcAft>
          <a:spcPct val="0"/>
        </a:spcAft>
        <a:defRPr sz="18100">
          <a:solidFill>
            <a:schemeClr val="tx2"/>
          </a:solidFill>
          <a:latin typeface="Arial" charset="0"/>
        </a:defRPr>
      </a:lvl8pPr>
      <a:lvl9pPr marL="1828800" algn="ctr" defTabSz="3762375" rtl="0" fontAlgn="base">
        <a:spcBef>
          <a:spcPct val="0"/>
        </a:spcBef>
        <a:spcAft>
          <a:spcPct val="0"/>
        </a:spcAft>
        <a:defRPr sz="18100">
          <a:solidFill>
            <a:schemeClr val="tx2"/>
          </a:solidFill>
          <a:latin typeface="Arial" charset="0"/>
        </a:defRPr>
      </a:lvl9pPr>
    </p:titleStyle>
    <p:bodyStyle>
      <a:lvl1pPr marL="1411288" indent="-1411288" algn="l" defTabSz="3762375" rtl="0" eaLnBrk="0" fontAlgn="base" hangingPunct="0">
        <a:spcBef>
          <a:spcPct val="20000"/>
        </a:spcBef>
        <a:spcAft>
          <a:spcPct val="0"/>
        </a:spcAft>
        <a:buChar char="•"/>
        <a:defRPr sz="13200">
          <a:solidFill>
            <a:schemeClr val="tx1"/>
          </a:solidFill>
          <a:latin typeface="+mn-lt"/>
          <a:ea typeface="+mn-ea"/>
          <a:cs typeface="+mn-cs"/>
        </a:defRPr>
      </a:lvl1pPr>
      <a:lvl2pPr marL="3057525" indent="-1176338" algn="l" defTabSz="3762375" rtl="0" eaLnBrk="0" fontAlgn="base" hangingPunct="0">
        <a:spcBef>
          <a:spcPct val="20000"/>
        </a:spcBef>
        <a:spcAft>
          <a:spcPct val="0"/>
        </a:spcAft>
        <a:buChar char="–"/>
        <a:defRPr sz="11500">
          <a:solidFill>
            <a:schemeClr val="tx1"/>
          </a:solidFill>
          <a:latin typeface="+mn-lt"/>
        </a:defRPr>
      </a:lvl2pPr>
      <a:lvl3pPr marL="4702175" indent="-939800" algn="l" defTabSz="3762375" rtl="0" eaLnBrk="0" fontAlgn="base" hangingPunct="0">
        <a:spcBef>
          <a:spcPct val="20000"/>
        </a:spcBef>
        <a:spcAft>
          <a:spcPct val="0"/>
        </a:spcAft>
        <a:buChar char="•"/>
        <a:defRPr sz="9800">
          <a:solidFill>
            <a:schemeClr val="tx1"/>
          </a:solidFill>
          <a:latin typeface="+mn-lt"/>
        </a:defRPr>
      </a:lvl3pPr>
      <a:lvl4pPr marL="6583363" indent="-941388" algn="l" defTabSz="3762375" rtl="0" eaLnBrk="0" fontAlgn="base" hangingPunct="0">
        <a:spcBef>
          <a:spcPct val="20000"/>
        </a:spcBef>
        <a:spcAft>
          <a:spcPct val="0"/>
        </a:spcAft>
        <a:buChar char="–"/>
        <a:defRPr sz="8200">
          <a:solidFill>
            <a:schemeClr val="tx1"/>
          </a:solidFill>
          <a:latin typeface="+mn-lt"/>
        </a:defRPr>
      </a:lvl4pPr>
      <a:lvl5pPr marL="8464550" indent="-939800" algn="l" defTabSz="3762375" rtl="0" eaLnBrk="0" fontAlgn="base" hangingPunct="0">
        <a:spcBef>
          <a:spcPct val="20000"/>
        </a:spcBef>
        <a:spcAft>
          <a:spcPct val="0"/>
        </a:spcAft>
        <a:buChar char="»"/>
        <a:defRPr sz="8200">
          <a:solidFill>
            <a:schemeClr val="tx1"/>
          </a:solidFill>
          <a:latin typeface="+mn-lt"/>
        </a:defRPr>
      </a:lvl5pPr>
      <a:lvl6pPr marL="8921750" indent="-939800" algn="l" defTabSz="3762375" rtl="0" fontAlgn="base">
        <a:spcBef>
          <a:spcPct val="20000"/>
        </a:spcBef>
        <a:spcAft>
          <a:spcPct val="0"/>
        </a:spcAft>
        <a:buChar char="»"/>
        <a:defRPr sz="8200">
          <a:solidFill>
            <a:schemeClr val="tx1"/>
          </a:solidFill>
          <a:latin typeface="+mn-lt"/>
        </a:defRPr>
      </a:lvl6pPr>
      <a:lvl7pPr marL="9378950" indent="-939800" algn="l" defTabSz="3762375" rtl="0" fontAlgn="base">
        <a:spcBef>
          <a:spcPct val="20000"/>
        </a:spcBef>
        <a:spcAft>
          <a:spcPct val="0"/>
        </a:spcAft>
        <a:buChar char="»"/>
        <a:defRPr sz="8200">
          <a:solidFill>
            <a:schemeClr val="tx1"/>
          </a:solidFill>
          <a:latin typeface="+mn-lt"/>
        </a:defRPr>
      </a:lvl7pPr>
      <a:lvl8pPr marL="9836150" indent="-939800" algn="l" defTabSz="3762375" rtl="0" fontAlgn="base">
        <a:spcBef>
          <a:spcPct val="20000"/>
        </a:spcBef>
        <a:spcAft>
          <a:spcPct val="0"/>
        </a:spcAft>
        <a:buChar char="»"/>
        <a:defRPr sz="8200">
          <a:solidFill>
            <a:schemeClr val="tx1"/>
          </a:solidFill>
          <a:latin typeface="+mn-lt"/>
        </a:defRPr>
      </a:lvl8pPr>
      <a:lvl9pPr marL="10293350" indent="-939800" algn="l" defTabSz="3762375" rtl="0" fontAlgn="base">
        <a:spcBef>
          <a:spcPct val="20000"/>
        </a:spcBef>
        <a:spcAft>
          <a:spcPct val="0"/>
        </a:spcAft>
        <a:buChar char="»"/>
        <a:defRPr sz="8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chart" Target="../charts/chart1.xml"/><Relationship Id="rId7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chart" Target="../charts/chart2.xml"/><Relationship Id="rId9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E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ine 5"/>
          <p:cNvSpPr>
            <a:spLocks noChangeShapeType="1"/>
          </p:cNvSpPr>
          <p:nvPr/>
        </p:nvSpPr>
        <p:spPr bwMode="auto">
          <a:xfrm>
            <a:off x="0" y="3149600"/>
            <a:ext cx="43891200" cy="0"/>
          </a:xfrm>
          <a:prstGeom prst="line">
            <a:avLst/>
          </a:prstGeom>
          <a:noFill/>
          <a:ln w="5080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265113"/>
            <a:ext cx="438912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9728" tIns="54864" rIns="109728" bIns="54864" anchor="ctr"/>
          <a:lstStyle/>
          <a:p>
            <a:pPr algn="ctr" defTabSz="3762375" eaLnBrk="0" hangingPunct="0">
              <a:defRPr/>
            </a:pPr>
            <a:r>
              <a:rPr lang="en-US" sz="7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Synthesis Of Propionic Acid from Syngas</a:t>
            </a:r>
            <a:endParaRPr lang="en-US" sz="6600" dirty="0">
              <a:solidFill>
                <a:srgbClr val="001E66"/>
              </a:solidFill>
              <a:effectDag name="">
                <a:cont type="tree" name="">
                  <a:effect ref="fillLine"/>
                  <a:outerShdw dist="38100" dir="13500000" algn="br">
                    <a:srgbClr val="335199"/>
                  </a:outerShdw>
                </a:cont>
                <a:cont type="tree" name="">
                  <a:effect ref="fillLine"/>
                  <a:outerShdw dist="38100" dir="2700000" algn="tl">
                    <a:srgbClr val="00123D"/>
                  </a:outerShdw>
                </a:cont>
                <a:effect ref="fillLine"/>
              </a:effectDag>
              <a:latin typeface="Verdana" pitchFamily="34" charset="0"/>
            </a:endParaRPr>
          </a:p>
          <a:p>
            <a:pPr algn="ctr" defTabSz="3762375">
              <a:defRPr/>
            </a:pPr>
            <a:r>
              <a:rPr lang="en-US" sz="3400" i="1" dirty="0">
                <a:solidFill>
                  <a:schemeClr val="bg1"/>
                </a:solidFill>
              </a:rPr>
              <a:t>Sabah </a:t>
            </a:r>
            <a:r>
              <a:rPr lang="en-US" sz="3400" i="1" dirty="0" err="1">
                <a:solidFill>
                  <a:schemeClr val="bg1"/>
                </a:solidFill>
              </a:rPr>
              <a:t>Basrawi</a:t>
            </a:r>
            <a:r>
              <a:rPr lang="en-US" sz="3400" i="1" dirty="0">
                <a:solidFill>
                  <a:schemeClr val="bg1"/>
                </a:solidFill>
              </a:rPr>
              <a:t>, Alex Guerrero, </a:t>
            </a:r>
            <a:r>
              <a:rPr lang="en-US" sz="3400" i="1" dirty="0" err="1">
                <a:solidFill>
                  <a:schemeClr val="bg1"/>
                </a:solidFill>
              </a:rPr>
              <a:t>Mrunal</a:t>
            </a:r>
            <a:r>
              <a:rPr lang="en-US" sz="3400" i="1" dirty="0">
                <a:solidFill>
                  <a:schemeClr val="bg1"/>
                </a:solidFill>
              </a:rPr>
              <a:t> Patel, Kevin Thompson</a:t>
            </a:r>
          </a:p>
          <a:p>
            <a:pPr algn="ctr" defTabSz="3762375">
              <a:defRPr/>
            </a:pPr>
            <a:r>
              <a:rPr lang="en-US" sz="3400" i="1" dirty="0">
                <a:solidFill>
                  <a:schemeClr val="bg1"/>
                </a:solidFill>
              </a:rPr>
              <a:t>University of Illinois at Chicago</a:t>
            </a:r>
          </a:p>
        </p:txBody>
      </p:sp>
      <p:sp>
        <p:nvSpPr>
          <p:cNvPr id="2052" name="Rectangle 7"/>
          <p:cNvSpPr>
            <a:spLocks noChangeArrowheads="1"/>
          </p:cNvSpPr>
          <p:nvPr/>
        </p:nvSpPr>
        <p:spPr bwMode="auto">
          <a:xfrm>
            <a:off x="33532762" y="15639776"/>
            <a:ext cx="10358438" cy="522287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lIns="109728" tIns="54864" rIns="109728" bIns="54864" anchor="ctr"/>
          <a:lstStyle/>
          <a:p>
            <a:pPr algn="ctr" defTabSz="3762375"/>
            <a:r>
              <a:rPr lang="en-US" sz="4100" b="1" dirty="0" smtClean="0"/>
              <a:t>Project Struggles</a:t>
            </a:r>
            <a:endParaRPr lang="en-US" sz="4100" b="1" dirty="0"/>
          </a:p>
        </p:txBody>
      </p:sp>
      <p:sp>
        <p:nvSpPr>
          <p:cNvPr id="2053" name="Text Box 8"/>
          <p:cNvSpPr txBox="1">
            <a:spLocks noChangeArrowheads="1"/>
          </p:cNvSpPr>
          <p:nvPr/>
        </p:nvSpPr>
        <p:spPr bwMode="auto">
          <a:xfrm>
            <a:off x="33485959" y="16185441"/>
            <a:ext cx="10405241" cy="7189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9728" tIns="54864" rIns="109728" bIns="54864">
            <a:spAutoFit/>
          </a:bodyPr>
          <a:lstStyle/>
          <a:p>
            <a:pPr defTabSz="3762375">
              <a:buFont typeface="Arial" pitchFamily="34" charset="0"/>
              <a:buChar char="•"/>
            </a:pPr>
            <a:r>
              <a:rPr lang="en-US" sz="2700" dirty="0" smtClean="0">
                <a:solidFill>
                  <a:schemeClr val="bg1"/>
                </a:solidFill>
              </a:rPr>
              <a:t>First couldn’t decide  whether of not to produce ethylene ourselves</a:t>
            </a:r>
          </a:p>
          <a:p>
            <a:pPr defTabSz="3762375">
              <a:buFont typeface="Arial" pitchFamily="34" charset="0"/>
              <a:buChar char="•"/>
            </a:pPr>
            <a:r>
              <a:rPr lang="en-US" sz="2700" dirty="0" smtClean="0">
                <a:solidFill>
                  <a:schemeClr val="bg1"/>
                </a:solidFill>
              </a:rPr>
              <a:t>Catalyst information, “Proprietary.”</a:t>
            </a:r>
          </a:p>
          <a:p>
            <a:pPr defTabSz="3762375">
              <a:buFont typeface="Arial" pitchFamily="34" charset="0"/>
              <a:buChar char="•"/>
            </a:pPr>
            <a:r>
              <a:rPr lang="en-US" sz="2700" b="1" dirty="0" smtClean="0">
                <a:solidFill>
                  <a:schemeClr val="bg1"/>
                </a:solidFill>
              </a:rPr>
              <a:t>Liquid Death </a:t>
            </a:r>
            <a:r>
              <a:rPr lang="en-US" sz="2700" dirty="0" smtClean="0">
                <a:solidFill>
                  <a:schemeClr val="bg1"/>
                </a:solidFill>
              </a:rPr>
              <a:t>(Nickel Carbonyl)</a:t>
            </a:r>
          </a:p>
          <a:p>
            <a:pPr lvl="1" defTabSz="3762375">
              <a:buFont typeface="Arial" pitchFamily="34" charset="0"/>
              <a:buChar char="•"/>
            </a:pPr>
            <a:r>
              <a:rPr lang="en-US" sz="2700" dirty="0" smtClean="0">
                <a:solidFill>
                  <a:schemeClr val="bg1"/>
                </a:solidFill>
              </a:rPr>
              <a:t>First catalyst chosen can kill people in multiple ways</a:t>
            </a:r>
          </a:p>
          <a:p>
            <a:pPr lvl="2" defTabSz="3762375">
              <a:buFont typeface="Arial" pitchFamily="34" charset="0"/>
              <a:buChar char="•"/>
            </a:pPr>
            <a:r>
              <a:rPr lang="en-US" sz="2700" dirty="0" smtClean="0">
                <a:solidFill>
                  <a:schemeClr val="bg1"/>
                </a:solidFill>
              </a:rPr>
              <a:t>If inhaled (also permeates through skin), carbon monoxide poisoning, nickel will affect </a:t>
            </a:r>
            <a:r>
              <a:rPr lang="en-US" sz="2700" dirty="0" err="1" smtClean="0">
                <a:solidFill>
                  <a:schemeClr val="bg1"/>
                </a:solidFill>
              </a:rPr>
              <a:t>heme</a:t>
            </a:r>
            <a:r>
              <a:rPr lang="en-US" sz="2700" dirty="0" smtClean="0">
                <a:solidFill>
                  <a:schemeClr val="bg1"/>
                </a:solidFill>
              </a:rPr>
              <a:t> groups on blood.</a:t>
            </a:r>
          </a:p>
          <a:p>
            <a:pPr lvl="2" defTabSz="3762375">
              <a:buFont typeface="Arial" pitchFamily="34" charset="0"/>
              <a:buChar char="•"/>
            </a:pPr>
            <a:r>
              <a:rPr lang="en-US" sz="2700" dirty="0" smtClean="0">
                <a:solidFill>
                  <a:schemeClr val="bg1"/>
                </a:solidFill>
              </a:rPr>
              <a:t>Ignites at </a:t>
            </a:r>
            <a:r>
              <a:rPr lang="en-US" sz="2700" dirty="0" smtClean="0">
                <a:solidFill>
                  <a:schemeClr val="bg1"/>
                </a:solidFill>
                <a:latin typeface="+mn-lt"/>
              </a:rPr>
              <a:t>140</a:t>
            </a:r>
            <a:r>
              <a:rPr lang="en-US" sz="2800" dirty="0" smtClean="0">
                <a:solidFill>
                  <a:schemeClr val="bg1"/>
                </a:solidFill>
              </a:rPr>
              <a:t>°</a:t>
            </a:r>
            <a:r>
              <a:rPr lang="en-US" sz="2700" dirty="0" smtClean="0">
                <a:solidFill>
                  <a:schemeClr val="bg1"/>
                </a:solidFill>
                <a:latin typeface="+mn-lt"/>
                <a:cs typeface="Calibri"/>
              </a:rPr>
              <a:t>F </a:t>
            </a:r>
          </a:p>
          <a:p>
            <a:pPr defTabSz="3762375">
              <a:buFont typeface="Arial" pitchFamily="34" charset="0"/>
              <a:buChar char="•"/>
            </a:pPr>
            <a:r>
              <a:rPr lang="en-US" sz="2700" dirty="0" smtClean="0">
                <a:solidFill>
                  <a:schemeClr val="bg1"/>
                </a:solidFill>
                <a:latin typeface="+mn-lt"/>
                <a:cs typeface="Calibri"/>
              </a:rPr>
              <a:t>Side reaction selectivity was discovered late in the project, caused an entire process overhaul </a:t>
            </a:r>
            <a:endParaRPr lang="en-US" sz="2700" dirty="0">
              <a:solidFill>
                <a:schemeClr val="bg1"/>
              </a:solidFill>
              <a:latin typeface="+mn-lt"/>
            </a:endParaRPr>
          </a:p>
          <a:p>
            <a:pPr defTabSz="3762375"/>
            <a:endParaRPr lang="en-US" sz="2700" dirty="0">
              <a:solidFill>
                <a:schemeClr val="bg1"/>
              </a:solidFill>
            </a:endParaRPr>
          </a:p>
          <a:p>
            <a:pPr defTabSz="3762375"/>
            <a:endParaRPr lang="en-US" sz="2700" dirty="0">
              <a:solidFill>
                <a:schemeClr val="bg1"/>
              </a:solidFill>
            </a:endParaRPr>
          </a:p>
          <a:p>
            <a:pPr defTabSz="3762375"/>
            <a:endParaRPr lang="en-US" sz="2700" dirty="0">
              <a:solidFill>
                <a:schemeClr val="bg1"/>
              </a:solidFill>
            </a:endParaRPr>
          </a:p>
          <a:p>
            <a:pPr defTabSz="3762375"/>
            <a:endParaRPr lang="en-US" sz="2700" dirty="0">
              <a:solidFill>
                <a:schemeClr val="bg1"/>
              </a:solidFill>
            </a:endParaRPr>
          </a:p>
          <a:p>
            <a:pPr defTabSz="3762375"/>
            <a:endParaRPr lang="en-US" sz="2700" dirty="0">
              <a:solidFill>
                <a:schemeClr val="bg1"/>
              </a:solidFill>
            </a:endParaRPr>
          </a:p>
          <a:p>
            <a:pPr defTabSz="3762375"/>
            <a:endParaRPr lang="en-US" sz="2700" dirty="0">
              <a:solidFill>
                <a:schemeClr val="bg1"/>
              </a:solidFill>
            </a:endParaRPr>
          </a:p>
          <a:p>
            <a:pPr defTabSz="3762375"/>
            <a:endParaRPr lang="en-US" sz="2700" dirty="0">
              <a:solidFill>
                <a:schemeClr val="bg1"/>
              </a:solidFill>
            </a:endParaRPr>
          </a:p>
        </p:txBody>
      </p:sp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0" y="6909914"/>
            <a:ext cx="10358438" cy="522288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lIns="109728" tIns="54864" rIns="109728" bIns="54864" anchor="ctr"/>
          <a:lstStyle/>
          <a:p>
            <a:pPr algn="ctr" defTabSz="3762375"/>
            <a:r>
              <a:rPr lang="en-US" sz="4100" b="1"/>
              <a:t>Motivation</a:t>
            </a:r>
          </a:p>
        </p:txBody>
      </p:sp>
      <p:sp>
        <p:nvSpPr>
          <p:cNvPr id="2056" name="Text Box 11"/>
          <p:cNvSpPr txBox="1">
            <a:spLocks noChangeArrowheads="1"/>
          </p:cNvSpPr>
          <p:nvPr/>
        </p:nvSpPr>
        <p:spPr bwMode="auto">
          <a:xfrm>
            <a:off x="0" y="7545423"/>
            <a:ext cx="10405241" cy="1772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9728" tIns="54864" rIns="109728" bIns="54864">
            <a:spAutoFit/>
          </a:bodyPr>
          <a:lstStyle/>
          <a:p>
            <a:pPr defTabSz="3762375"/>
            <a:r>
              <a:rPr lang="en-US" sz="2700" dirty="0" smtClean="0">
                <a:solidFill>
                  <a:schemeClr val="bg1"/>
                </a:solidFill>
              </a:rPr>
              <a:t>We use relatively cheap reactants to produce a product that is of higher market value. With the amount that we are producing we would be a major component of the world market for propionic acid.</a:t>
            </a:r>
            <a:endParaRPr lang="en-US" sz="2700" dirty="0">
              <a:solidFill>
                <a:schemeClr val="bg1"/>
              </a:solidFill>
            </a:endParaRPr>
          </a:p>
        </p:txBody>
      </p:sp>
      <p:sp>
        <p:nvSpPr>
          <p:cNvPr id="2058" name="Rectangle 13"/>
          <p:cNvSpPr>
            <a:spLocks noChangeArrowheads="1"/>
          </p:cNvSpPr>
          <p:nvPr/>
        </p:nvSpPr>
        <p:spPr bwMode="auto">
          <a:xfrm>
            <a:off x="16595020" y="3742240"/>
            <a:ext cx="10358437" cy="522287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lIns="109728" tIns="54864" rIns="109728" bIns="54864" anchor="ctr"/>
          <a:lstStyle/>
          <a:p>
            <a:pPr algn="ctr" defTabSz="3762375"/>
            <a:r>
              <a:rPr lang="en-US" sz="4100" b="1"/>
              <a:t>Process Flow Diagram</a:t>
            </a:r>
          </a:p>
        </p:txBody>
      </p:sp>
      <p:sp>
        <p:nvSpPr>
          <p:cNvPr id="2059" name="Rectangle 15"/>
          <p:cNvSpPr>
            <a:spLocks noChangeArrowheads="1"/>
          </p:cNvSpPr>
          <p:nvPr/>
        </p:nvSpPr>
        <p:spPr bwMode="auto">
          <a:xfrm>
            <a:off x="11483811" y="9949614"/>
            <a:ext cx="10358438" cy="522288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lIns="109728" tIns="54864" rIns="109728" bIns="54864" anchor="ctr"/>
          <a:lstStyle/>
          <a:p>
            <a:pPr algn="ctr" defTabSz="3762375"/>
            <a:r>
              <a:rPr lang="en-US" sz="4100" b="1"/>
              <a:t>Plant Layout</a:t>
            </a:r>
          </a:p>
        </p:txBody>
      </p:sp>
      <p:sp>
        <p:nvSpPr>
          <p:cNvPr id="2060" name="Text Box 16"/>
          <p:cNvSpPr txBox="1">
            <a:spLocks noChangeArrowheads="1"/>
          </p:cNvSpPr>
          <p:nvPr/>
        </p:nvSpPr>
        <p:spPr bwMode="auto">
          <a:xfrm>
            <a:off x="11560010" y="10672803"/>
            <a:ext cx="10210800" cy="173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3152" tIns="36576" rIns="73152" bIns="36576">
            <a:spAutoFit/>
          </a:bodyPr>
          <a:lstStyle/>
          <a:p>
            <a:pPr defTabSz="3762375">
              <a:buFont typeface="Arial" pitchFamily="34" charset="0"/>
              <a:buChar char="•"/>
            </a:pPr>
            <a:r>
              <a:rPr lang="en-US" sz="2700" dirty="0" smtClean="0">
                <a:solidFill>
                  <a:schemeClr val="bg1"/>
                </a:solidFill>
              </a:rPr>
              <a:t>Plant to be located in Morris, IL just north of </a:t>
            </a:r>
            <a:r>
              <a:rPr lang="en-US" sz="2700" dirty="0" err="1" smtClean="0">
                <a:solidFill>
                  <a:schemeClr val="bg1"/>
                </a:solidFill>
              </a:rPr>
              <a:t>Lyondellbasell</a:t>
            </a:r>
            <a:endParaRPr lang="en-US" sz="2700" dirty="0" smtClean="0">
              <a:solidFill>
                <a:schemeClr val="bg1"/>
              </a:solidFill>
            </a:endParaRPr>
          </a:p>
          <a:p>
            <a:pPr defTabSz="3762375">
              <a:buFont typeface="Arial" pitchFamily="34" charset="0"/>
              <a:buChar char="•"/>
            </a:pPr>
            <a:r>
              <a:rPr lang="en-US" sz="2700" dirty="0" smtClean="0">
                <a:solidFill>
                  <a:schemeClr val="bg1"/>
                </a:solidFill>
              </a:rPr>
              <a:t>Just southeast of Team Foxtrot’s Syngas plant</a:t>
            </a:r>
          </a:p>
          <a:p>
            <a:pPr defTabSz="3762375">
              <a:buFont typeface="Arial" pitchFamily="34" charset="0"/>
              <a:buChar char="•"/>
            </a:pPr>
            <a:r>
              <a:rPr lang="en-US" sz="2700" dirty="0" smtClean="0">
                <a:solidFill>
                  <a:schemeClr val="bg1"/>
                </a:solidFill>
              </a:rPr>
              <a:t>Adjacent to two railroads lines for feed and product transport</a:t>
            </a:r>
          </a:p>
          <a:p>
            <a:pPr defTabSz="3762375">
              <a:buFont typeface="Arial" pitchFamily="34" charset="0"/>
              <a:buChar char="•"/>
            </a:pPr>
            <a:r>
              <a:rPr lang="en-US" sz="2700" dirty="0" smtClean="0">
                <a:solidFill>
                  <a:schemeClr val="bg1"/>
                </a:solidFill>
              </a:rPr>
              <a:t>Near Interstate 80 for freight transfer</a:t>
            </a:r>
            <a:endParaRPr lang="en-US" sz="2700" dirty="0">
              <a:solidFill>
                <a:schemeClr val="bg1"/>
              </a:solidFill>
            </a:endParaRPr>
          </a:p>
        </p:txBody>
      </p:sp>
      <p:sp>
        <p:nvSpPr>
          <p:cNvPr id="2063" name="Rectangle 19"/>
          <p:cNvSpPr>
            <a:spLocks noChangeArrowheads="1"/>
          </p:cNvSpPr>
          <p:nvPr/>
        </p:nvSpPr>
        <p:spPr bwMode="auto">
          <a:xfrm>
            <a:off x="0" y="3536493"/>
            <a:ext cx="10358438" cy="520700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lIns="109728" tIns="54864" rIns="109728" bIns="54864" anchor="ctr"/>
          <a:lstStyle/>
          <a:p>
            <a:pPr algn="ctr" defTabSz="3762375"/>
            <a:r>
              <a:rPr lang="en-US" sz="4100" b="1" dirty="0"/>
              <a:t>Design Basis</a:t>
            </a:r>
          </a:p>
        </p:txBody>
      </p:sp>
      <p:sp>
        <p:nvSpPr>
          <p:cNvPr id="2064" name="Text Box 20"/>
          <p:cNvSpPr txBox="1">
            <a:spLocks noChangeArrowheads="1"/>
          </p:cNvSpPr>
          <p:nvPr/>
        </p:nvSpPr>
        <p:spPr bwMode="auto">
          <a:xfrm>
            <a:off x="0" y="4117800"/>
            <a:ext cx="10405241" cy="2566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3152" tIns="36576" rIns="73152" bIns="36576">
            <a:spAutoFit/>
          </a:bodyPr>
          <a:lstStyle/>
          <a:p>
            <a:pPr defTabSz="3762375">
              <a:buFont typeface="Arial" pitchFamily="34" charset="0"/>
              <a:buChar char="•"/>
            </a:pPr>
            <a:r>
              <a:rPr lang="en-US" sz="2700" dirty="0" smtClean="0">
                <a:solidFill>
                  <a:schemeClr val="bg1"/>
                </a:solidFill>
              </a:rPr>
              <a:t>33,000 tons/year</a:t>
            </a:r>
          </a:p>
          <a:p>
            <a:pPr defTabSz="3762375">
              <a:buFont typeface="Arial" pitchFamily="34" charset="0"/>
              <a:buChar char="•"/>
            </a:pPr>
            <a:r>
              <a:rPr lang="en-US" sz="2700" dirty="0" smtClean="0">
                <a:solidFill>
                  <a:schemeClr val="bg1"/>
                </a:solidFill>
              </a:rPr>
              <a:t>Inlet feeds of Syngas taken from Team Foxtrot and ethylene taken from </a:t>
            </a:r>
            <a:r>
              <a:rPr lang="en-US" sz="2700" dirty="0" err="1" smtClean="0">
                <a:solidFill>
                  <a:schemeClr val="bg1"/>
                </a:solidFill>
              </a:rPr>
              <a:t>Lyondellbasell</a:t>
            </a:r>
            <a:endParaRPr lang="en-US" sz="2700" dirty="0" smtClean="0">
              <a:solidFill>
                <a:schemeClr val="bg1"/>
              </a:solidFill>
            </a:endParaRPr>
          </a:p>
          <a:p>
            <a:pPr defTabSz="3762375">
              <a:buFont typeface="Arial" pitchFamily="34" charset="0"/>
              <a:buChar char="•"/>
            </a:pPr>
            <a:r>
              <a:rPr lang="en-US" sz="2700" dirty="0" smtClean="0">
                <a:solidFill>
                  <a:schemeClr val="bg1"/>
                </a:solidFill>
              </a:rPr>
              <a:t>Formation of the Propionaldehyde will take place under a Rhodium based catalyst</a:t>
            </a:r>
          </a:p>
          <a:p>
            <a:pPr defTabSz="3762375">
              <a:buFont typeface="Arial" pitchFamily="34" charset="0"/>
              <a:buChar char="•"/>
            </a:pPr>
            <a:r>
              <a:rPr lang="en-US" sz="2700" dirty="0" smtClean="0">
                <a:solidFill>
                  <a:schemeClr val="bg1"/>
                </a:solidFill>
              </a:rPr>
              <a:t>Propionaldehyde then oxidized using a Cobalt ion catalyst</a:t>
            </a:r>
            <a:endParaRPr lang="en-US" sz="2700" dirty="0">
              <a:solidFill>
                <a:schemeClr val="bg1"/>
              </a:solidFill>
            </a:endParaRPr>
          </a:p>
        </p:txBody>
      </p:sp>
      <p:sp>
        <p:nvSpPr>
          <p:cNvPr id="2065" name="Rectangle 21"/>
          <p:cNvSpPr>
            <a:spLocks noChangeArrowheads="1"/>
          </p:cNvSpPr>
          <p:nvPr/>
        </p:nvSpPr>
        <p:spPr bwMode="auto">
          <a:xfrm>
            <a:off x="33532763" y="3504928"/>
            <a:ext cx="10358437" cy="522287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lIns="109728" tIns="54864" rIns="109728" bIns="54864" anchor="ctr"/>
          <a:lstStyle/>
          <a:p>
            <a:pPr algn="ctr" defTabSz="3762375"/>
            <a:r>
              <a:rPr lang="en-US" sz="4100" b="1" dirty="0"/>
              <a:t>Economics</a:t>
            </a:r>
          </a:p>
        </p:txBody>
      </p:sp>
      <p:sp>
        <p:nvSpPr>
          <p:cNvPr id="2066" name="Text Box 22"/>
          <p:cNvSpPr txBox="1">
            <a:spLocks noChangeArrowheads="1"/>
          </p:cNvSpPr>
          <p:nvPr/>
        </p:nvSpPr>
        <p:spPr bwMode="auto">
          <a:xfrm>
            <a:off x="33528000" y="4130566"/>
            <a:ext cx="10363200" cy="2659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3152" tIns="36576" rIns="73152" bIns="36576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Capital Cost: $57.8 million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NPV: -$20 million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IRR: 4%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Yearly Profit: $28.8 million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Yearly Cost:$28.6 million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Yearly </a:t>
            </a:r>
            <a:r>
              <a:rPr lang="en-US" sz="2800" dirty="0" err="1" smtClean="0">
                <a:solidFill>
                  <a:schemeClr val="bg1"/>
                </a:solidFill>
              </a:rPr>
              <a:t>Syngas</a:t>
            </a:r>
            <a:r>
              <a:rPr lang="en-US" sz="2800" dirty="0" smtClean="0">
                <a:solidFill>
                  <a:schemeClr val="bg1"/>
                </a:solidFill>
              </a:rPr>
              <a:t> Cost: $ 5 million</a:t>
            </a:r>
          </a:p>
        </p:txBody>
      </p:sp>
      <p:sp>
        <p:nvSpPr>
          <p:cNvPr id="2067" name="Rectangle 23"/>
          <p:cNvSpPr>
            <a:spLocks noChangeArrowheads="1"/>
          </p:cNvSpPr>
          <p:nvPr/>
        </p:nvSpPr>
        <p:spPr bwMode="auto">
          <a:xfrm>
            <a:off x="0" y="15780917"/>
            <a:ext cx="10358437" cy="523875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lIns="109728" tIns="54864" rIns="109728" bIns="54864" anchor="ctr"/>
          <a:lstStyle/>
          <a:p>
            <a:pPr algn="ctr" defTabSz="3762375"/>
            <a:r>
              <a:rPr lang="en-US" sz="4100" b="1" dirty="0"/>
              <a:t>Uses of Propionic Acid</a:t>
            </a:r>
          </a:p>
        </p:txBody>
      </p:sp>
      <p:sp>
        <p:nvSpPr>
          <p:cNvPr id="2068" name="Text Box 24"/>
          <p:cNvSpPr txBox="1">
            <a:spLocks noChangeArrowheads="1"/>
          </p:cNvSpPr>
          <p:nvPr/>
        </p:nvSpPr>
        <p:spPr bwMode="auto">
          <a:xfrm>
            <a:off x="0" y="16277179"/>
            <a:ext cx="10372725" cy="29823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3152" tIns="36576" rIns="73152" bIns="36576">
            <a:spAutoFit/>
          </a:bodyPr>
          <a:lstStyle/>
          <a:p>
            <a:pPr defTabSz="3762375">
              <a:buFont typeface="Arial" pitchFamily="34" charset="0"/>
              <a:buChar char="•"/>
            </a:pPr>
            <a:r>
              <a:rPr lang="en-US" sz="2700" dirty="0" smtClean="0">
                <a:solidFill>
                  <a:schemeClr val="bg1"/>
                </a:solidFill>
              </a:rPr>
              <a:t>Mold </a:t>
            </a:r>
            <a:r>
              <a:rPr lang="en-US" sz="2700" dirty="0">
                <a:solidFill>
                  <a:schemeClr val="bg1"/>
                </a:solidFill>
              </a:rPr>
              <a:t>inhibitor for various animal feed </a:t>
            </a:r>
            <a:endParaRPr lang="en-US" sz="2700" dirty="0" smtClean="0">
              <a:solidFill>
                <a:schemeClr val="bg1"/>
              </a:solidFill>
            </a:endParaRPr>
          </a:p>
          <a:p>
            <a:pPr defTabSz="3762375">
              <a:buFont typeface="Arial" pitchFamily="34" charset="0"/>
              <a:buChar char="•"/>
            </a:pPr>
            <a:r>
              <a:rPr lang="en-US" sz="2700" dirty="0" smtClean="0">
                <a:solidFill>
                  <a:schemeClr val="bg1"/>
                </a:solidFill>
              </a:rPr>
              <a:t>Preservative </a:t>
            </a:r>
            <a:r>
              <a:rPr lang="en-US" sz="2700" dirty="0">
                <a:solidFill>
                  <a:schemeClr val="bg1"/>
                </a:solidFill>
              </a:rPr>
              <a:t>in cheeses and baked goods to prevent </a:t>
            </a:r>
            <a:r>
              <a:rPr lang="en-US" sz="2700" dirty="0" smtClean="0">
                <a:solidFill>
                  <a:schemeClr val="bg1"/>
                </a:solidFill>
              </a:rPr>
              <a:t>mold</a:t>
            </a:r>
          </a:p>
          <a:p>
            <a:pPr defTabSz="3762375">
              <a:buFont typeface="Arial" pitchFamily="34" charset="0"/>
              <a:buChar char="•"/>
            </a:pPr>
            <a:r>
              <a:rPr lang="en-US" sz="2700" dirty="0" smtClean="0">
                <a:solidFill>
                  <a:schemeClr val="bg1"/>
                </a:solidFill>
              </a:rPr>
              <a:t>Precursor </a:t>
            </a:r>
            <a:r>
              <a:rPr lang="en-US" sz="2700" dirty="0">
                <a:solidFill>
                  <a:schemeClr val="bg1"/>
                </a:solidFill>
              </a:rPr>
              <a:t>in many industrial processes </a:t>
            </a:r>
            <a:endParaRPr lang="en-US" sz="2700" dirty="0" smtClean="0">
              <a:solidFill>
                <a:schemeClr val="bg1"/>
              </a:solidFill>
            </a:endParaRPr>
          </a:p>
          <a:p>
            <a:pPr lvl="1" defTabSz="3762375">
              <a:buFont typeface="Arial" pitchFamily="34" charset="0"/>
              <a:buChar char="•"/>
            </a:pPr>
            <a:r>
              <a:rPr lang="en-US" sz="2700" dirty="0" smtClean="0">
                <a:solidFill>
                  <a:schemeClr val="bg1"/>
                </a:solidFill>
              </a:rPr>
              <a:t>Pharmaceuticals</a:t>
            </a:r>
          </a:p>
          <a:p>
            <a:pPr lvl="1" defTabSz="3762375">
              <a:buFont typeface="Arial" pitchFamily="34" charset="0"/>
              <a:buChar char="•"/>
            </a:pPr>
            <a:r>
              <a:rPr lang="en-US" sz="2700" dirty="0" smtClean="0">
                <a:solidFill>
                  <a:schemeClr val="bg1"/>
                </a:solidFill>
              </a:rPr>
              <a:t>Plastics </a:t>
            </a:r>
          </a:p>
          <a:p>
            <a:pPr lvl="1" defTabSz="3762375">
              <a:buFont typeface="Arial" pitchFamily="34" charset="0"/>
              <a:buChar char="•"/>
            </a:pPr>
            <a:r>
              <a:rPr lang="en-US" sz="2700" dirty="0" smtClean="0">
                <a:solidFill>
                  <a:schemeClr val="bg1"/>
                </a:solidFill>
              </a:rPr>
              <a:t>Plasticizers</a:t>
            </a:r>
          </a:p>
          <a:p>
            <a:pPr lvl="1" defTabSz="3762375">
              <a:buFont typeface="Arial" pitchFamily="34" charset="0"/>
              <a:buChar char="•"/>
            </a:pPr>
            <a:r>
              <a:rPr lang="en-US" sz="2700" dirty="0" smtClean="0">
                <a:solidFill>
                  <a:schemeClr val="bg1"/>
                </a:solidFill>
              </a:rPr>
              <a:t>Textile </a:t>
            </a:r>
            <a:r>
              <a:rPr lang="en-US" sz="2700" dirty="0">
                <a:solidFill>
                  <a:schemeClr val="bg1"/>
                </a:solidFill>
              </a:rPr>
              <a:t>and rubber </a:t>
            </a:r>
            <a:r>
              <a:rPr lang="en-US" sz="2700" dirty="0" smtClean="0">
                <a:solidFill>
                  <a:schemeClr val="bg1"/>
                </a:solidFill>
              </a:rPr>
              <a:t>auxiliaries</a:t>
            </a:r>
          </a:p>
        </p:txBody>
      </p:sp>
      <p:sp>
        <p:nvSpPr>
          <p:cNvPr id="2071" name="Rectangle 27"/>
          <p:cNvSpPr>
            <a:spLocks noChangeArrowheads="1"/>
          </p:cNvSpPr>
          <p:nvPr/>
        </p:nvSpPr>
        <p:spPr bwMode="auto">
          <a:xfrm>
            <a:off x="22844572" y="9925551"/>
            <a:ext cx="10358438" cy="522288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lIns="109728" tIns="54864" rIns="109728" bIns="54864" anchor="ctr"/>
          <a:lstStyle/>
          <a:p>
            <a:pPr algn="ctr" defTabSz="3762375"/>
            <a:r>
              <a:rPr lang="en-US" sz="4100" b="1"/>
              <a:t>Process Floor Plan</a:t>
            </a:r>
          </a:p>
        </p:txBody>
      </p:sp>
      <p:sp>
        <p:nvSpPr>
          <p:cNvPr id="2072" name="Line 29"/>
          <p:cNvSpPr>
            <a:spLocks noChangeShapeType="1"/>
          </p:cNvSpPr>
          <p:nvPr/>
        </p:nvSpPr>
        <p:spPr bwMode="auto">
          <a:xfrm>
            <a:off x="34925" y="21328063"/>
            <a:ext cx="43891200" cy="0"/>
          </a:xfrm>
          <a:prstGeom prst="line">
            <a:avLst/>
          </a:prstGeom>
          <a:noFill/>
          <a:ln w="5080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2073" name="Content Placeholder 7" descr="Layout_Foxtrot_Ech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30290" y="12695770"/>
            <a:ext cx="11225213" cy="838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78" name="Group 32"/>
          <p:cNvGrpSpPr>
            <a:grpSpLocks/>
          </p:cNvGrpSpPr>
          <p:nvPr/>
        </p:nvGrpSpPr>
        <p:grpSpPr bwMode="auto">
          <a:xfrm>
            <a:off x="33669813" y="6842234"/>
            <a:ext cx="10221387" cy="4761187"/>
            <a:chOff x="53940228" y="-2486480"/>
            <a:chExt cx="10474547" cy="6042188"/>
          </a:xfrm>
        </p:grpSpPr>
        <p:sp>
          <p:nvSpPr>
            <p:cNvPr id="2079" name="Rectangle 31"/>
            <p:cNvSpPr>
              <a:spLocks noChangeArrowheads="1"/>
            </p:cNvSpPr>
            <p:nvPr/>
          </p:nvSpPr>
          <p:spPr bwMode="auto">
            <a:xfrm>
              <a:off x="53940228" y="-2436467"/>
              <a:ext cx="10436772" cy="5833240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3762375"/>
              <a:endParaRPr lang="en-US"/>
            </a:p>
          </p:txBody>
        </p:sp>
        <p:graphicFrame>
          <p:nvGraphicFramePr>
            <p:cNvPr id="31" name="Content Placeholder 7"/>
            <p:cNvGraphicFramePr>
              <a:graphicFrameLocks/>
            </p:cNvGraphicFramePr>
            <p:nvPr/>
          </p:nvGraphicFramePr>
          <p:xfrm>
            <a:off x="54198720" y="-2486480"/>
            <a:ext cx="10216055" cy="604218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  <p:graphicFrame>
        <p:nvGraphicFramePr>
          <p:cNvPr id="32" name="Content Placeholder 5"/>
          <p:cNvGraphicFramePr>
            <a:graphicFrameLocks/>
          </p:cNvGraphicFramePr>
          <p:nvPr/>
        </p:nvGraphicFramePr>
        <p:xfrm>
          <a:off x="33895864" y="11540358"/>
          <a:ext cx="9995336" cy="40044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3" name="Rectangle 13"/>
          <p:cNvSpPr>
            <a:spLocks noChangeArrowheads="1"/>
          </p:cNvSpPr>
          <p:nvPr/>
        </p:nvSpPr>
        <p:spPr bwMode="auto">
          <a:xfrm>
            <a:off x="0" y="9574374"/>
            <a:ext cx="10358437" cy="522287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 lIns="109728" tIns="54864" rIns="109728" bIns="54864" anchor="ctr"/>
          <a:lstStyle/>
          <a:p>
            <a:pPr algn="ctr" defTabSz="3762375"/>
            <a:r>
              <a:rPr lang="en-US" sz="4100" b="1" dirty="0" smtClean="0"/>
              <a:t>Block </a:t>
            </a:r>
            <a:r>
              <a:rPr lang="en-US" sz="4100" b="1" dirty="0"/>
              <a:t>Flow Diagram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0256456"/>
            <a:ext cx="10927475" cy="5225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12521785" y="4381500"/>
            <a:ext cx="9231310" cy="53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22157920" y="4352674"/>
            <a:ext cx="9911392" cy="539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C:\Users\Kevin Thompson\Desktop\Floor Plan topa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3622491" y="10499834"/>
            <a:ext cx="8665288" cy="5833242"/>
          </a:xfrm>
          <a:prstGeom prst="rect">
            <a:avLst/>
          </a:prstGeom>
          <a:noFill/>
        </p:spPr>
      </p:pic>
      <p:pic>
        <p:nvPicPr>
          <p:cNvPr id="1028" name="Picture 4" descr="C:\Users\Kevin Thompson\Desktop\Floor Plan bota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3623315" y="16270014"/>
            <a:ext cx="8685485" cy="5675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7623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7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7623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7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Default Design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610</TotalTime>
  <Words>297</Words>
  <Application>Microsoft Office PowerPoint</Application>
  <PresentationFormat>Custom</PresentationFormat>
  <Paragraphs>52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Slide 1</vt:lpstr>
    </vt:vector>
  </TitlesOfParts>
  <Company>Graphicsland/MAKESIGNS.COM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Style J 24 by 48</dc:title>
  <dc:creator>Cindy Kranz</dc:creator>
  <dc:description>1-800-347-2744</dc:description>
  <cp:lastModifiedBy>Kevin Thompson</cp:lastModifiedBy>
  <cp:revision>54</cp:revision>
  <dcterms:created xsi:type="dcterms:W3CDTF">2005-06-17T16:31:58Z</dcterms:created>
  <dcterms:modified xsi:type="dcterms:W3CDTF">2011-04-22T16:13:00Z</dcterms:modified>
</cp:coreProperties>
</file>